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59" r:id="rId11"/>
  </p:sldIdLst>
  <p:sldSz cx="10058400" cy="7772400"/>
  <p:notesSz cx="6858000" cy="9144000"/>
  <p:defaultTextStyle>
    <a:defPPr>
      <a:defRPr lang="en-US">
        <a:uFillTx/>
      </a:defRPr>
    </a:defPPr>
    <a:lvl1pPr marL="0" algn="l" defTabSz="4572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rgbClr val="00000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rgbClr val="00000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rgbClr val="00000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rgbClr val="00000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rgbClr val="000000"/>
        </a:fontRef>
        <a:schemeClr val="dk1"/>
      </a:tcTxStyle>
      <a:tcStyle>
        <a:tcBdr/>
      </a:tcStyle>
    </a:seCell>
    <a:swCell>
      <a:tcTxStyle b="on">
        <a:fontRef idx="minor">
          <a:srgbClr val="000000"/>
        </a:fontRef>
        <a:schemeClr val="dk1"/>
      </a:tcTxStyle>
      <a:tcStyle>
        <a:tcBdr/>
      </a:tcStyle>
    </a:swCell>
    <a:firstRow>
      <a:tcTxStyle b="on">
        <a:fontRef idx="minor">
          <a:srgbClr val="00000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91" autoAdjust="0"/>
    <p:restoredTop sz="86314"/>
  </p:normalViewPr>
  <p:slideViewPr>
    <p:cSldViewPr snapToGrid="0">
      <p:cViewPr varScale="1">
        <p:scale>
          <a:sx n="93" d="100"/>
          <a:sy n="93" d="100"/>
        </p:scale>
        <p:origin x="1472" y="208"/>
      </p:cViewPr>
      <p:guideLst>
        <p:guide orient="horz" pos="2448"/>
        <p:guide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uFillTx/>
              </a:defRPr>
            </a:lvl1pPr>
          </a:lstStyle>
          <a:p>
            <a:fld id="{7B738F76-9916-4463-83AF-98235947E277}" type="datetimeFigureOut">
              <a:rPr lang="en-US" smtClean="0">
                <a:uFillTx/>
              </a:rPr>
              <a:t>11/3/21</a:t>
            </a:fld>
            <a:endParaRPr lang="en-US">
              <a:uFillTx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uFillTx/>
              </a:defRPr>
            </a:lvl1pPr>
          </a:lstStyle>
          <a:p>
            <a:fld id="{F3E8AD5D-1FDE-46FA-8DE9-32257D4CDD8C}" type="datetimeFigureOut">
              <a:rPr lang="en-US" smtClean="0">
                <a:uFillTx/>
              </a:rPr>
              <a:t>11/3/21</a:t>
            </a:fld>
            <a:endParaRPr lang="en-US">
              <a:uFillTx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txBody>
          <a:bodyPr vert="horz" lIns="91440" tIns="45720" rIns="91440" bIns="45720" rtlCol="0" anchor="ctr"/>
          <a:lstStyle/>
          <a:p>
            <a:endParaRPr lang="en-US">
              <a:uFillTx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>
                <a:uFillTx/>
              </a:rPr>
              <a:t>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uFillTx/>
              </a:defRPr>
            </a:lvl1pPr>
          </a:lstStyle>
          <a:p>
            <a:fld id="{4FE104F0-92FE-4338-A162-67E37969074A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563239"/>
            <a:ext cx="9148813" cy="2258026"/>
          </a:xfrm>
        </p:spPr>
        <p:txBody>
          <a:bodyPr anchor="b">
            <a:normAutofit/>
          </a:bodyPr>
          <a:lstStyle>
            <a:lvl1pPr marL="0" indent="0" algn="l">
              <a:buFont typeface="+mj-lt"/>
              <a:buNone/>
              <a:defRPr sz="3600" b="1">
                <a:solidFill>
                  <a:schemeClr val="accent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199" y="2925617"/>
            <a:ext cx="9148813" cy="18765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spcAft>
                <a:spcPts val="300"/>
              </a:spcAft>
              <a:buNone/>
              <a:defRPr sz="1200" i="1" spc="300">
                <a:uFillTx/>
              </a:defRPr>
            </a:lvl1pPr>
            <a:lvl2pPr marL="502920" indent="0" algn="ctr">
              <a:buNone/>
              <a:defRPr sz="2200">
                <a:uFillTx/>
              </a:defRPr>
            </a:lvl2pPr>
            <a:lvl3pPr marL="1005840" indent="0" algn="ctr">
              <a:buNone/>
              <a:defRPr sz="1980">
                <a:uFillTx/>
              </a:defRPr>
            </a:lvl3pPr>
            <a:lvl4pPr marL="1508760" indent="0" algn="ctr">
              <a:buNone/>
              <a:defRPr sz="1760">
                <a:uFillTx/>
              </a:defRPr>
            </a:lvl4pPr>
            <a:lvl5pPr marL="2011680" indent="0" algn="ctr">
              <a:buNone/>
              <a:defRPr sz="1760">
                <a:uFillTx/>
              </a:defRPr>
            </a:lvl5pPr>
            <a:lvl6pPr marL="2514600" indent="0" algn="ctr">
              <a:buNone/>
              <a:defRPr sz="1760">
                <a:uFillTx/>
              </a:defRPr>
            </a:lvl6pPr>
            <a:lvl7pPr marL="3017520" indent="0" algn="ctr">
              <a:buNone/>
              <a:defRPr sz="1760">
                <a:uFillTx/>
              </a:defRPr>
            </a:lvl7pPr>
            <a:lvl8pPr marL="3520440" indent="0" algn="ctr">
              <a:buNone/>
              <a:defRPr sz="1760">
                <a:uFillTx/>
              </a:defRPr>
            </a:lvl8pPr>
            <a:lvl9pPr marL="4023360" indent="0" algn="ctr">
              <a:buNone/>
              <a:defRPr sz="1760">
                <a:uFillTx/>
              </a:defRPr>
            </a:lvl9pPr>
          </a:lstStyle>
          <a:p>
            <a:r>
              <a:rPr lang="en-US" dirty="0">
                <a:uFillTx/>
              </a:rPr>
              <a:t>[MONTH] [DATE], [YEAR]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3AD27-6269-45A9-8038-A7BFF5F78EB9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7" name="Rectangle 6"/>
          <p:cNvSpPr>
            <a:spLocks/>
          </p:cNvSpPr>
          <p:nvPr userDrawn="1"/>
        </p:nvSpPr>
        <p:spPr>
          <a:xfrm>
            <a:off x="4114800" y="976184"/>
            <a:ext cx="2125362" cy="271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pic>
        <p:nvPicPr>
          <p:cNvPr id="6" name="Picture 5" descr="A picture containing sky  Description automatically generated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189744" y="4906499"/>
            <a:ext cx="5924373" cy="23435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20340" y="3193144"/>
            <a:ext cx="6002555" cy="664495"/>
          </a:xfrm>
        </p:spPr>
        <p:txBody>
          <a:bodyPr anchor="b">
            <a:normAutofit/>
          </a:bodyPr>
          <a:lstStyle>
            <a:lvl1pPr marL="0" indent="0" algn="l">
              <a:buFont typeface="+mj-lt"/>
              <a:buNone/>
              <a:defRPr sz="3600" b="1">
                <a:solidFill>
                  <a:schemeClr val="accent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20340" y="3806552"/>
            <a:ext cx="6002555" cy="3551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i="1" spc="300">
                <a:uFillTx/>
              </a:defRPr>
            </a:lvl1pPr>
            <a:lvl2pPr marL="502920" indent="0" algn="ctr">
              <a:buNone/>
              <a:defRPr sz="2200">
                <a:uFillTx/>
              </a:defRPr>
            </a:lvl2pPr>
            <a:lvl3pPr marL="1005840" indent="0" algn="ctr">
              <a:buNone/>
              <a:defRPr sz="1980">
                <a:uFillTx/>
              </a:defRPr>
            </a:lvl3pPr>
            <a:lvl4pPr marL="1508760" indent="0" algn="ctr">
              <a:buNone/>
              <a:defRPr sz="1760">
                <a:uFillTx/>
              </a:defRPr>
            </a:lvl4pPr>
            <a:lvl5pPr marL="2011680" indent="0" algn="ctr">
              <a:buNone/>
              <a:defRPr sz="1760">
                <a:uFillTx/>
              </a:defRPr>
            </a:lvl5pPr>
            <a:lvl6pPr marL="2514600" indent="0" algn="ctr">
              <a:buNone/>
              <a:defRPr sz="1760">
                <a:uFillTx/>
              </a:defRPr>
            </a:lvl6pPr>
            <a:lvl7pPr marL="3017520" indent="0" algn="ctr">
              <a:buNone/>
              <a:defRPr sz="1760">
                <a:uFillTx/>
              </a:defRPr>
            </a:lvl7pPr>
            <a:lvl8pPr marL="3520440" indent="0" algn="ctr">
              <a:buNone/>
              <a:defRPr sz="1760">
                <a:uFillTx/>
              </a:defRPr>
            </a:lvl8pPr>
            <a:lvl9pPr marL="4023360" indent="0" algn="ctr">
              <a:buNone/>
              <a:defRPr sz="1760">
                <a:uFillTx/>
              </a:defRPr>
            </a:lvl9pPr>
          </a:lstStyle>
          <a:p>
            <a:r>
              <a:rPr lang="en-US" dirty="0">
                <a:uFillTx/>
              </a:rPr>
              <a:t>CLICK TO EDIT MASTER SUBTITLE STYLE</a:t>
            </a:r>
          </a:p>
        </p:txBody>
      </p:sp>
      <p:sp>
        <p:nvSpPr>
          <p:cNvPr id="8" name="Isosceles Triangle 7"/>
          <p:cNvSpPr>
            <a:spLocks/>
          </p:cNvSpPr>
          <p:nvPr userDrawn="1"/>
        </p:nvSpPr>
        <p:spPr>
          <a:xfrm rot="5400000" flipH="1">
            <a:off x="2212167" y="3596762"/>
            <a:ext cx="407548" cy="279132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7" name="Rectangle 6"/>
          <p:cNvSpPr>
            <a:spLocks/>
          </p:cNvSpPr>
          <p:nvPr userDrawn="1"/>
        </p:nvSpPr>
        <p:spPr>
          <a:xfrm>
            <a:off x="457200" y="3351317"/>
            <a:ext cx="2098307" cy="3850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spc="300" dirty="0">
              <a:uFillTx/>
            </a:endParaRPr>
          </a:p>
        </p:txBody>
      </p:sp>
      <p:sp>
        <p:nvSpPr>
          <p:cNvPr id="9" name="Rectangle 8"/>
          <p:cNvSpPr>
            <a:spLocks/>
          </p:cNvSpPr>
          <p:nvPr userDrawn="1"/>
        </p:nvSpPr>
        <p:spPr>
          <a:xfrm>
            <a:off x="4114800" y="976184"/>
            <a:ext cx="2125362" cy="271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351317"/>
            <a:ext cx="2098308" cy="385011"/>
          </a:xfrm>
        </p:spPr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900">
                <a:solidFill>
                  <a:schemeClr val="bg1"/>
                </a:solidFill>
                <a:uFillTx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>
                <a:uFillTx/>
              </a:defRPr>
            </a:pPr>
            <a:r>
              <a:rPr kumimoji="0" lang="en-US" sz="9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</a:rPr>
              <a:t>SECTION I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>
                <a:uFillTx/>
              </a:rPr>
              <a:t>October 18, 2021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‹#›</a:t>
            </a:fld>
            <a:endParaRPr lang="en-US" dirty="0">
              <a:uFillTx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>
          <a:xfrm>
            <a:off x="457200" y="1786691"/>
            <a:ext cx="9144000" cy="4707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62149"/>
            <a:ext cx="9144000" cy="400050"/>
          </a:xfrm>
        </p:spPr>
        <p:txBody>
          <a:bodyPr anchor="ctr" anchorCtr="0">
            <a:normAutofit/>
          </a:bodyPr>
          <a:lstStyle>
            <a:lvl1pPr marL="0" marR="0" indent="0" algn="ctr" defTabSz="1019175" rtl="0" eaLnBrk="1" fontAlgn="base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defRPr lang="en-US" sz="1200" i="1" kern="1200" spc="300" baseline="0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>
                <a:uFillTx/>
              </a:rPr>
              <a:t>CLICK TO EDIT SUBTITLE STYLE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E55933E-9E45-4ADC-A741-BC91D10C6712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Source: The source should go at the bottom of the slide but above notes and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Note: Any notes should go at the bottom of the slide below the source but above any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1.	Footnotes and sources do not end in periods. For multi-sentence footnotes, periods are used except on the last sentence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2.	Footnote references should not have parentheses nor have any spaces between the reference number and the text. Multiple footnote references should be separated by a comma and no spaces</a:t>
            </a:r>
            <a:endParaRPr lang="en-US" dirty="0">
              <a:uFillTx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‹#›</a:t>
            </a:fld>
            <a:endParaRPr lang="en-US" dirty="0">
              <a:uFillTx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>
          <a:xfrm>
            <a:off x="457200" y="1786691"/>
            <a:ext cx="2926080" cy="4707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idx="14"/>
          </p:nvPr>
        </p:nvSpPr>
        <p:spPr>
          <a:xfrm>
            <a:off x="6675120" y="1786691"/>
            <a:ext cx="2926080" cy="4707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idx="15"/>
          </p:nvPr>
        </p:nvSpPr>
        <p:spPr>
          <a:xfrm>
            <a:off x="3566160" y="1786691"/>
            <a:ext cx="2926080" cy="4707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62149"/>
            <a:ext cx="9144000" cy="400050"/>
          </a:xfrm>
        </p:spPr>
        <p:txBody>
          <a:bodyPr anchor="ctr" anchorCtr="0">
            <a:normAutofit/>
          </a:bodyPr>
          <a:lstStyle>
            <a:lvl1pPr marL="0" marR="0" indent="0" algn="ctr" defTabSz="1019175" rtl="0" eaLnBrk="1" fontAlgn="base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defRPr lang="en-US" sz="1200" i="1" kern="1200" spc="300" baseline="0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>
                <a:uFillTx/>
              </a:rPr>
              <a:t>CLICK TO EDIT SUBTITLE STYLE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618335B0-1ED2-4EA3-B317-FA3B20F4F904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Source: The source should go at the bottom of the slide but above notes and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Note: Any notes should go at the bottom of the slide below the source but above any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1.	Footnotes and sources do not end in periods. For multi-sentence footnotes, periods are used except on the last sentence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2.	Footnote references should not have parentheses nor have any spaces between the reference number and the text. Multiple footnote references should be separated by a comma and no spaces</a:t>
            </a:r>
            <a:endParaRPr lang="en-US" dirty="0">
              <a:uFillTx/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‹#›</a:t>
            </a:fld>
            <a:endParaRPr lang="en-US" dirty="0">
              <a:uFillTx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>
          <a:xfrm>
            <a:off x="457200" y="1786691"/>
            <a:ext cx="9144000" cy="2240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idx="14"/>
          </p:nvPr>
        </p:nvSpPr>
        <p:spPr>
          <a:xfrm>
            <a:off x="457200" y="4269745"/>
            <a:ext cx="9144000" cy="2240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62149"/>
            <a:ext cx="9144000" cy="4000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200" i="1" kern="1200" spc="300" baseline="0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1019175" rtl="0" eaLnBrk="1" fontAlgn="base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itchFamily="2" charset="2"/>
              <a:buNone/>
            </a:pPr>
            <a:r>
              <a:rPr lang="en-US" dirty="0">
                <a:uFillTx/>
              </a:rPr>
              <a:t>CLICK TO EDIT SUBTITLE STYLE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5BD4BCC2-EDF2-40BF-8B63-0009A1245D03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Source: The source should go at the bottom of the slide but above notes and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Note: Any notes should go at the bottom of the slide below the source but above any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1.	Footnotes and sources do not end in periods. For multi-sentence footnotes, periods are used except on the last sentence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2.	Footnote references should not have parentheses nor have any spaces between the reference number and the text. Multiple footnote references should be separated by a comma and no spaces</a:t>
            </a:r>
            <a:endParaRPr lang="en-US" dirty="0">
              <a:uFillTx/>
            </a:endParaRP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‹#›</a:t>
            </a:fld>
            <a:endParaRPr lang="en-US" dirty="0">
              <a:uFillTx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>
          <a:xfrm>
            <a:off x="457200" y="1786690"/>
            <a:ext cx="4423719" cy="2240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idx="14"/>
          </p:nvPr>
        </p:nvSpPr>
        <p:spPr>
          <a:xfrm>
            <a:off x="5177481" y="1786690"/>
            <a:ext cx="4423719" cy="2240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idx="16"/>
          </p:nvPr>
        </p:nvSpPr>
        <p:spPr>
          <a:xfrm>
            <a:off x="457200" y="4269746"/>
            <a:ext cx="4423719" cy="2240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idx="17"/>
          </p:nvPr>
        </p:nvSpPr>
        <p:spPr>
          <a:xfrm>
            <a:off x="5177481" y="4269746"/>
            <a:ext cx="4423719" cy="2240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62149"/>
            <a:ext cx="9144000" cy="4000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200" i="1" kern="1200" spc="300" baseline="0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1019175" rtl="0" eaLnBrk="1" fontAlgn="base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itchFamily="2" charset="2"/>
              <a:buNone/>
            </a:pPr>
            <a:r>
              <a:rPr lang="en-US" dirty="0">
                <a:uFillTx/>
              </a:rPr>
              <a:t>CLICK TO EDIT SUBTITLE STYLE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2215C8B8-F94F-49F1-9D66-3C0ADB103C0B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Source: The source should go at the bottom of the slide but above notes and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Note: Any notes should go at the bottom of the slide below the source but above any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1.	Footnotes and sources do not end in periods. For multi-sentence footnotes, periods are used except on the last sentence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2.	Footnote references should not have parentheses nor have any spaces between the reference number and the text. Multiple footnote references should be separated by a comma and no spaces</a:t>
            </a:r>
            <a:endParaRPr lang="en-US" dirty="0">
              <a:uFillTx/>
            </a:endParaRP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‹#›</a:t>
            </a:fld>
            <a:endParaRPr lang="en-US" dirty="0">
              <a:uFillTx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>
          <a:xfrm>
            <a:off x="457200" y="1786691"/>
            <a:ext cx="4423719" cy="4707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idx="14"/>
          </p:nvPr>
        </p:nvSpPr>
        <p:spPr>
          <a:xfrm>
            <a:off x="5177481" y="1786691"/>
            <a:ext cx="4423719" cy="4707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62149"/>
            <a:ext cx="9144000" cy="4000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200" i="1" kern="1200" spc="300" baseline="0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1019175" rtl="0" eaLnBrk="1" fontAlgn="base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Wingdings" pitchFamily="2" charset="2"/>
              <a:buNone/>
            </a:pPr>
            <a:r>
              <a:rPr lang="en-US" dirty="0">
                <a:uFillTx/>
              </a:rPr>
              <a:t>CLICK TO EDIT SUBTITLE STYLE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B56A5F-2888-4F4B-9548-3DFBBD9AE331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Source: The source should go at the bottom of the slide but above notes and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Note: Any notes should go at the bottom of the slide below the source but above any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1.	Footnotes and sources do not end in periods. For multi-sentence footnotes, periods are used except on the last sentence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>
                <a:uFillTx/>
                <a:cs typeface="Arial" pitchFamily="34" charset="0"/>
              </a:rPr>
              <a:t>2.	Footnote references should not have parentheses nor have any spaces between the reference number and the text. Multiple footnote references should be separated by a comma and no spaces</a:t>
            </a:r>
            <a:endParaRPr lang="en-US" dirty="0">
              <a:uFillTx/>
            </a:endParaRP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‹#›</a:t>
            </a:fld>
            <a:endParaRPr lang="en-US" dirty="0">
              <a:uFillTx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7246962"/>
            <a:ext cx="10058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>
            <a:spLocks/>
          </p:cNvSpPr>
          <p:nvPr userDrawn="1"/>
        </p:nvSpPr>
        <p:spPr>
          <a:xfrm>
            <a:off x="0" y="7324825"/>
            <a:ext cx="10058400" cy="447575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33071"/>
            <a:ext cx="9144000" cy="519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63629"/>
            <a:ext cx="2263140" cy="2693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4F6FC9BE-248D-42D4-9180-940A167F55AD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734517"/>
            <a:ext cx="9144000" cy="41380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bg1">
                    <a:lumMod val="50000"/>
                  </a:schemeClr>
                </a:solidFill>
                <a:uFillTx/>
              </a:defRPr>
            </a:lvl1pPr>
          </a:lstStyle>
          <a:p>
            <a:pPr marL="228600" indent="-228600" defTabSz="1019175">
              <a:lnSpc>
                <a:spcPct val="95000"/>
              </a:lnSpc>
            </a:pPr>
            <a:r>
              <a:rPr lang="en-US" dirty="0">
                <a:uFillTx/>
                <a:cs typeface="Arial" pitchFamily="34" charset="0"/>
              </a:rPr>
              <a:t>Source: The source should go at the bottom of the slide but above notes and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 dirty="0">
                <a:uFillTx/>
                <a:cs typeface="Arial" pitchFamily="34" charset="0"/>
              </a:rPr>
              <a:t>Note: Any notes should go at the bottom of the slide below the source but above any footnotes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 dirty="0">
                <a:uFillTx/>
                <a:cs typeface="Arial" pitchFamily="34" charset="0"/>
              </a:rPr>
              <a:t>1.	Footnotes and sources do not end in periods. For multi-sentence footnotes, periods are used except on the last sentence</a:t>
            </a:r>
          </a:p>
          <a:p>
            <a:pPr marL="228600" indent="-228600" defTabSz="1019175">
              <a:lnSpc>
                <a:spcPct val="95000"/>
              </a:lnSpc>
            </a:pPr>
            <a:r>
              <a:rPr lang="en-US" dirty="0">
                <a:uFillTx/>
                <a:cs typeface="Arial" pitchFamily="34" charset="0"/>
              </a:rPr>
              <a:t>2.	Footnote references should not have parentheses nor have any spaces between the reference number and the text. Multiple footnote references should be separated by a comma and no spaces</a:t>
            </a:r>
            <a:endParaRPr lang="en-US" dirty="0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51480" y="7372818"/>
            <a:ext cx="2263140" cy="197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uFillTx/>
              </a:defRPr>
            </a:lvl1pPr>
          </a:lstStyle>
          <a:p>
            <a:fld id="{22331785-045B-4B11-B148-1077469B9C9F}" type="slidenum">
              <a:rPr lang="en-US" smtClean="0">
                <a:uFillTx/>
              </a:rPr>
              <a:pPr/>
              <a:t>‹#›</a:t>
            </a:fld>
            <a:endParaRPr lang="en-US" dirty="0">
              <a:uFillTx/>
            </a:endParaRPr>
          </a:p>
        </p:txBody>
      </p:sp>
      <p:sp>
        <p:nvSpPr>
          <p:cNvPr id="7" name="Date Placeholder 3"/>
          <p:cNvSpPr txBox="1">
            <a:spLocks/>
          </p:cNvSpPr>
          <p:nvPr userDrawn="1"/>
        </p:nvSpPr>
        <p:spPr>
          <a:xfrm>
            <a:off x="7338060" y="163629"/>
            <a:ext cx="2263140" cy="2693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>
                <a:uFillTx/>
              </a:defRPr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uFillTx/>
              </a:rPr>
              <a:t>Quantitative Market Intelligence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457200" y="1560112"/>
            <a:ext cx="9144000" cy="4831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9" cstate="print"/>
          <a:srcRect l="12269" t="12269" r="12269" b="12269"/>
          <a:stretch/>
        </p:blipFill>
        <p:spPr>
          <a:xfrm>
            <a:off x="9301247" y="7024875"/>
            <a:ext cx="599905" cy="599900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13" name="Rectangle 12"/>
          <p:cNvSpPr>
            <a:spLocks/>
          </p:cNvSpPr>
          <p:nvPr userDrawn="1"/>
        </p:nvSpPr>
        <p:spPr>
          <a:xfrm>
            <a:off x="10418329" y="1299408"/>
            <a:ext cx="365760" cy="365760"/>
          </a:xfrm>
          <a:prstGeom prst="rect">
            <a:avLst/>
          </a:prstGeom>
          <a:solidFill>
            <a:srgbClr val="C903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R – 201</a:t>
            </a:r>
          </a:p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G – 3</a:t>
            </a:r>
            <a:br>
              <a:rPr lang="en-US" sz="800" dirty="0">
                <a:uFillTx/>
              </a:rPr>
            </a:br>
            <a:r>
              <a:rPr lang="en-US" sz="800" dirty="0">
                <a:uFillTx/>
              </a:rPr>
              <a:t>B –</a:t>
            </a:r>
            <a:r>
              <a:rPr lang="en-US" sz="800" baseline="0" dirty="0">
                <a:uFillTx/>
              </a:rPr>
              <a:t> 3</a:t>
            </a:r>
            <a:endParaRPr lang="en-US" sz="800" dirty="0">
              <a:uFillTx/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457200" y="7372818"/>
            <a:ext cx="2263140" cy="1972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>
                <a:uFillTx/>
              </a:defRPr>
            </a:defPPr>
            <a:lvl1pPr marL="0" algn="r" defTabSz="457200" rtl="0" eaLnBrk="1" latinLnBrk="0" hangingPunct="1">
              <a:defRPr sz="1000" kern="1200">
                <a:solidFill>
                  <a:schemeClr val="bg1"/>
                </a:solidFill>
                <a:uFillTx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uFillTx/>
              </a:rPr>
              <a:t>Presentation</a:t>
            </a:r>
            <a:r>
              <a:rPr lang="en-US" baseline="0" dirty="0">
                <a:uFillTx/>
              </a:rPr>
              <a:t> Name</a:t>
            </a:r>
            <a:endParaRPr lang="en-US" dirty="0">
              <a:uFillTx/>
            </a:endParaRPr>
          </a:p>
        </p:txBody>
      </p:sp>
      <p:sp>
        <p:nvSpPr>
          <p:cNvPr id="16" name="Rectangle 15"/>
          <p:cNvSpPr>
            <a:spLocks/>
          </p:cNvSpPr>
          <p:nvPr userDrawn="1"/>
        </p:nvSpPr>
        <p:spPr>
          <a:xfrm>
            <a:off x="10418329" y="2627694"/>
            <a:ext cx="365760" cy="365760"/>
          </a:xfrm>
          <a:prstGeom prst="rect">
            <a:avLst/>
          </a:prstGeom>
          <a:solidFill>
            <a:srgbClr val="1D5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uFillTx/>
              </a:rPr>
              <a:t>R – 29</a:t>
            </a:r>
          </a:p>
          <a:p>
            <a:pPr algn="ctr"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uFillTx/>
              </a:rPr>
              <a:t>G –</a:t>
            </a:r>
            <a:r>
              <a:rPr lang="en-US" sz="800" baseline="0" dirty="0">
                <a:solidFill>
                  <a:schemeClr val="bg1"/>
                </a:solidFill>
                <a:uFillTx/>
              </a:rPr>
              <a:t> 87</a:t>
            </a:r>
            <a:br>
              <a:rPr lang="en-US" sz="800" dirty="0">
                <a:solidFill>
                  <a:schemeClr val="bg1"/>
                </a:solidFill>
                <a:uFillTx/>
              </a:rPr>
            </a:br>
            <a:r>
              <a:rPr lang="en-US" sz="800" dirty="0">
                <a:solidFill>
                  <a:schemeClr val="bg1"/>
                </a:solidFill>
                <a:uFillTx/>
              </a:rPr>
              <a:t>B –</a:t>
            </a:r>
            <a:r>
              <a:rPr lang="en-US" sz="800" baseline="0" dirty="0">
                <a:solidFill>
                  <a:schemeClr val="bg1"/>
                </a:solidFill>
                <a:uFillTx/>
              </a:rPr>
              <a:t> 135</a:t>
            </a:r>
            <a:endParaRPr lang="en-US" sz="800" dirty="0">
              <a:solidFill>
                <a:schemeClr val="bg1"/>
              </a:solidFill>
              <a:uFillTx/>
            </a:endParaRPr>
          </a:p>
        </p:txBody>
      </p:sp>
      <p:sp>
        <p:nvSpPr>
          <p:cNvPr id="17" name="Rectangle 16"/>
          <p:cNvSpPr>
            <a:spLocks/>
          </p:cNvSpPr>
          <p:nvPr userDrawn="1"/>
        </p:nvSpPr>
        <p:spPr>
          <a:xfrm>
            <a:off x="10418329" y="2184932"/>
            <a:ext cx="365760" cy="365760"/>
          </a:xfrm>
          <a:prstGeom prst="rect">
            <a:avLst/>
          </a:prstGeom>
          <a:solidFill>
            <a:srgbClr val="6D8D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R – 109</a:t>
            </a:r>
          </a:p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G – 141</a:t>
            </a:r>
            <a:br>
              <a:rPr lang="en-US" sz="800" dirty="0">
                <a:uFillTx/>
              </a:rPr>
            </a:br>
            <a:r>
              <a:rPr lang="en-US" sz="800" dirty="0">
                <a:uFillTx/>
              </a:rPr>
              <a:t>B –</a:t>
            </a:r>
            <a:r>
              <a:rPr lang="en-US" sz="800" baseline="0" dirty="0">
                <a:uFillTx/>
              </a:rPr>
              <a:t> 193</a:t>
            </a:r>
            <a:endParaRPr lang="en-US" sz="800" dirty="0">
              <a:uFillTx/>
            </a:endParaRPr>
          </a:p>
        </p:txBody>
      </p:sp>
      <p:sp>
        <p:nvSpPr>
          <p:cNvPr id="18" name="Rectangle 17"/>
          <p:cNvSpPr>
            <a:spLocks/>
          </p:cNvSpPr>
          <p:nvPr userDrawn="1"/>
        </p:nvSpPr>
        <p:spPr>
          <a:xfrm>
            <a:off x="10418329" y="3070456"/>
            <a:ext cx="365760" cy="365760"/>
          </a:xfrm>
          <a:prstGeom prst="rect">
            <a:avLst/>
          </a:prstGeom>
          <a:solidFill>
            <a:srgbClr val="1532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R – 21</a:t>
            </a:r>
          </a:p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G – 50</a:t>
            </a:r>
            <a:br>
              <a:rPr lang="en-US" sz="800" dirty="0">
                <a:uFillTx/>
              </a:rPr>
            </a:br>
            <a:r>
              <a:rPr lang="en-US" sz="800" dirty="0">
                <a:uFillTx/>
              </a:rPr>
              <a:t>B –</a:t>
            </a:r>
            <a:r>
              <a:rPr lang="en-US" sz="800" baseline="0" dirty="0">
                <a:uFillTx/>
              </a:rPr>
              <a:t> 97</a:t>
            </a:r>
            <a:endParaRPr lang="en-US" sz="800" dirty="0">
              <a:uFillTx/>
            </a:endParaRPr>
          </a:p>
        </p:txBody>
      </p:sp>
      <p:sp>
        <p:nvSpPr>
          <p:cNvPr id="19" name="Rectangle 18"/>
          <p:cNvSpPr>
            <a:spLocks/>
          </p:cNvSpPr>
          <p:nvPr userDrawn="1"/>
        </p:nvSpPr>
        <p:spPr>
          <a:xfrm>
            <a:off x="10418329" y="3513218"/>
            <a:ext cx="365760" cy="365760"/>
          </a:xfrm>
          <a:prstGeom prst="rect">
            <a:avLst/>
          </a:prstGeom>
          <a:solidFill>
            <a:srgbClr val="151A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R – 21</a:t>
            </a:r>
          </a:p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G – 26</a:t>
            </a:r>
            <a:br>
              <a:rPr lang="en-US" sz="800" dirty="0">
                <a:uFillTx/>
              </a:rPr>
            </a:br>
            <a:r>
              <a:rPr lang="en-US" sz="800" dirty="0">
                <a:uFillTx/>
              </a:rPr>
              <a:t>B –</a:t>
            </a:r>
            <a:r>
              <a:rPr lang="en-US" sz="800" baseline="0" dirty="0">
                <a:uFillTx/>
              </a:rPr>
              <a:t> 51</a:t>
            </a:r>
            <a:endParaRPr lang="en-US" sz="800" dirty="0">
              <a:uFillTx/>
            </a:endParaRPr>
          </a:p>
        </p:txBody>
      </p:sp>
      <p:sp>
        <p:nvSpPr>
          <p:cNvPr id="20" name="Rectangle 19"/>
          <p:cNvSpPr>
            <a:spLocks/>
          </p:cNvSpPr>
          <p:nvPr userDrawn="1"/>
        </p:nvSpPr>
        <p:spPr>
          <a:xfrm>
            <a:off x="10418329" y="856646"/>
            <a:ext cx="365760" cy="3657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R – 222</a:t>
            </a:r>
          </a:p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G – 34</a:t>
            </a:r>
            <a:br>
              <a:rPr lang="en-US" sz="800" dirty="0">
                <a:uFillTx/>
              </a:rPr>
            </a:br>
            <a:r>
              <a:rPr lang="en-US" sz="800" dirty="0">
                <a:uFillTx/>
              </a:rPr>
              <a:t>B –</a:t>
            </a:r>
            <a:r>
              <a:rPr lang="en-US" sz="800" baseline="0" dirty="0">
                <a:uFillTx/>
              </a:rPr>
              <a:t> 38</a:t>
            </a:r>
            <a:endParaRPr lang="en-US" sz="800" dirty="0">
              <a:uFillTx/>
            </a:endParaRPr>
          </a:p>
        </p:txBody>
      </p:sp>
      <p:sp>
        <p:nvSpPr>
          <p:cNvPr id="21" name="Rectangle 20"/>
          <p:cNvSpPr>
            <a:spLocks/>
          </p:cNvSpPr>
          <p:nvPr userDrawn="1"/>
        </p:nvSpPr>
        <p:spPr>
          <a:xfrm>
            <a:off x="10418329" y="3955980"/>
            <a:ext cx="365760" cy="36576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uFillTx/>
              </a:rPr>
              <a:t>R – 217</a:t>
            </a:r>
          </a:p>
          <a:p>
            <a:pPr algn="ctr"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uFillTx/>
              </a:rPr>
              <a:t>G – 217</a:t>
            </a:r>
            <a:br>
              <a:rPr lang="en-US" sz="800" dirty="0">
                <a:solidFill>
                  <a:schemeClr val="tx1"/>
                </a:solidFill>
                <a:uFillTx/>
              </a:rPr>
            </a:br>
            <a:r>
              <a:rPr lang="en-US" sz="800" dirty="0">
                <a:solidFill>
                  <a:schemeClr val="tx1"/>
                </a:solidFill>
                <a:uFillTx/>
              </a:rPr>
              <a:t>B –</a:t>
            </a:r>
            <a:r>
              <a:rPr lang="en-US" sz="800" baseline="0" dirty="0">
                <a:solidFill>
                  <a:schemeClr val="tx1"/>
                </a:solidFill>
                <a:uFillTx/>
              </a:rPr>
              <a:t> 217</a:t>
            </a:r>
            <a:endParaRPr lang="en-US" sz="800" dirty="0">
              <a:solidFill>
                <a:schemeClr val="tx1"/>
              </a:solidFill>
              <a:uFillTx/>
            </a:endParaRPr>
          </a:p>
        </p:txBody>
      </p:sp>
      <p:sp>
        <p:nvSpPr>
          <p:cNvPr id="22" name="Rectangle 21"/>
          <p:cNvSpPr>
            <a:spLocks/>
          </p:cNvSpPr>
          <p:nvPr userDrawn="1"/>
        </p:nvSpPr>
        <p:spPr>
          <a:xfrm>
            <a:off x="10418329" y="1742170"/>
            <a:ext cx="365760" cy="365760"/>
          </a:xfrm>
          <a:prstGeom prst="rect">
            <a:avLst/>
          </a:prstGeom>
          <a:solidFill>
            <a:srgbClr val="508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R – 80</a:t>
            </a:r>
          </a:p>
          <a:p>
            <a:pPr algn="ctr">
              <a:lnSpc>
                <a:spcPct val="90000"/>
              </a:lnSpc>
            </a:pPr>
            <a:r>
              <a:rPr lang="en-US" sz="800" dirty="0">
                <a:uFillTx/>
              </a:rPr>
              <a:t>G – 134</a:t>
            </a:r>
            <a:br>
              <a:rPr lang="en-US" sz="800" dirty="0">
                <a:uFillTx/>
              </a:rPr>
            </a:br>
            <a:r>
              <a:rPr lang="en-US" sz="800" dirty="0">
                <a:uFillTx/>
              </a:rPr>
              <a:t>B –</a:t>
            </a:r>
            <a:r>
              <a:rPr lang="en-US" sz="800" baseline="0" dirty="0">
                <a:uFillTx/>
              </a:rPr>
              <a:t> 222</a:t>
            </a:r>
            <a:endParaRPr lang="en-US" sz="800" dirty="0">
              <a:uFillTx/>
            </a:endParaRPr>
          </a:p>
        </p:txBody>
      </p:sp>
      <p:sp>
        <p:nvSpPr>
          <p:cNvPr id="11" name="Rectangle 10"/>
          <p:cNvSpPr>
            <a:spLocks/>
          </p:cNvSpPr>
          <p:nvPr userDrawn="1"/>
        </p:nvSpPr>
        <p:spPr>
          <a:xfrm>
            <a:off x="4732638" y="1117377"/>
            <a:ext cx="593124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hdr="0"/>
  <p:txStyles>
    <p:titleStyle>
      <a:lvl1pPr algn="ctr" defTabSz="100584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/>
          </a:solidFill>
          <a:uFillTx/>
          <a:latin typeface="+mj-lt"/>
          <a:ea typeface="+mj-ea"/>
          <a:cs typeface="+mj-cs"/>
        </a:defRPr>
      </a:lvl1pPr>
    </p:titleStyle>
    <p:bodyStyle>
      <a:lvl1pPr marL="287338" marR="0" indent="-287338" algn="l" defTabSz="1019175" rtl="0" eaLnBrk="1" fontAlgn="base" latinLnBrk="0" hangingPunct="1">
        <a:lnSpc>
          <a:spcPct val="95000"/>
        </a:lnSpc>
        <a:spcBef>
          <a:spcPts val="600"/>
        </a:spcBef>
        <a:spcAft>
          <a:spcPts val="600"/>
        </a:spcAft>
        <a:buClr>
          <a:schemeClr val="accent1"/>
        </a:buClr>
        <a:buSzPct val="100000"/>
        <a:buFont typeface="Wingdings" pitchFamily="2" charset="2"/>
        <a:buChar char="n"/>
        <a:defRPr sz="1400" kern="120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571500" marR="0" indent="-285750" algn="l" defTabSz="1019175" rtl="0" eaLnBrk="1" fontAlgn="base" latinLnBrk="0" hangingPunct="1">
        <a:lnSpc>
          <a:spcPct val="95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 3" panose="05040102010807070707" pitchFamily="18" charset="2"/>
        <a:buChar char=""/>
        <a:defRPr sz="14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800100" marR="0" indent="-228600" algn="l" defTabSz="1019175" rtl="0" eaLnBrk="1" fontAlgn="base" latinLnBrk="0" hangingPunct="1">
        <a:lnSpc>
          <a:spcPct val="95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itchFamily="18" charset="0"/>
        <a:buChar char="●"/>
        <a:defRPr sz="14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028700" marR="0" indent="-228600" algn="l" defTabSz="1019175" rtl="0" eaLnBrk="1" fontAlgn="base" latinLnBrk="0" hangingPunct="1">
        <a:lnSpc>
          <a:spcPct val="95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itchFamily="18" charset="0"/>
        <a:buChar char="−"/>
        <a:defRPr sz="14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200150" marR="0" indent="-171450" algn="l" defTabSz="1019175" rtl="0" eaLnBrk="1" fontAlgn="base" latinLnBrk="0" hangingPunct="1">
        <a:lnSpc>
          <a:spcPct val="95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itchFamily="18" charset="0"/>
        <a:buChar char="▪"/>
        <a:defRPr sz="14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1005840" rtl="0" eaLnBrk="1" latinLnBrk="0" hangingPunct="1"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uFillTx/>
              </a:rPr>
              <a:t>General Meeting #12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CASUAL INFERENCE PROCCESSES</a:t>
            </a:r>
          </a:p>
          <a:p>
            <a:r>
              <a:rPr lang="en-US" dirty="0"/>
              <a:t>November 3</a:t>
            </a:r>
            <a:r>
              <a:rPr lang="en-US" baseline="30000" dirty="0"/>
              <a:t>rd</a:t>
            </a:r>
            <a:r>
              <a:rPr lang="en-US" dirty="0"/>
              <a:t>,</a:t>
            </a:r>
            <a:r>
              <a:rPr lang="en-US" dirty="0">
                <a:uFillTx/>
              </a:rPr>
              <a:t>, 2021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A51CA-6FF4-4E3D-AF84-55D5DF0A229A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D4B9C-D08F-4E43-8D54-E2251D3BB1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DAF89-CB29-E945-9AF3-2D01F57D37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BEST DISPLAY YOUR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35EF6-764C-DE40-8672-3E67FC247F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A78CE-5191-BC4F-AC51-CF92C4A227A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>
                <a:uFillTx/>
              </a:rPr>
              <a:t>October 18, 2021</a:t>
            </a:r>
            <a:endParaRPr lang="en-US" dirty="0">
              <a:uFillTx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A0CCA-BA40-E345-AD0A-E5624FE62C5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10</a:t>
            </a:fld>
            <a:endParaRPr lang="en-US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82074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294EE-513D-F549-9E1B-FACBF7D0A3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Casual Inferences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3B099-6FE6-424F-8C91-2A0FA6750D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QUANTITATIVELY TEST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BE12A0-22B7-5B48-AFB0-5108620862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EB179F-A352-DA49-B54F-0F3C6083E98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>
                <a:uFillTx/>
              </a:rPr>
              <a:t>October 18, 2021</a:t>
            </a:r>
            <a:endParaRPr lang="en-US" dirty="0">
              <a:uFillTx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6914E-34A1-BF48-9581-D6AF48D5F1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2</a:t>
            </a:fld>
            <a:endParaRPr lang="en-US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17545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1F5D9-29CC-3F4F-A2F2-7AB6C2678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Casual Inferences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1DC65-AF96-B84D-8F94-68733F79E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Casual inference: the attribution of an outcome to a specific cause based on observed data</a:t>
            </a:r>
          </a:p>
          <a:p>
            <a:r>
              <a:rPr lang="en-US" dirty="0"/>
              <a:t>Fundamental Problem of Casual Inference</a:t>
            </a:r>
          </a:p>
          <a:p>
            <a:pPr lvl="1"/>
            <a:r>
              <a:rPr lang="en-US" dirty="0"/>
              <a:t>In hard sciences we can directly see the counter factual</a:t>
            </a:r>
          </a:p>
          <a:p>
            <a:pPr lvl="2"/>
            <a:r>
              <a:rPr lang="en-US" dirty="0"/>
              <a:t>e.g. If we had a chemical to a tube and see a reaction we could then NOT add the same chemical and observe no reaction </a:t>
            </a:r>
          </a:p>
          <a:p>
            <a:pPr lvl="1"/>
            <a:r>
              <a:rPr lang="en-US" dirty="0"/>
              <a:t>In most social science this is impossible to observe the counterfactual </a:t>
            </a:r>
          </a:p>
          <a:p>
            <a:pPr lvl="2"/>
            <a:r>
              <a:rPr lang="en-US" dirty="0"/>
              <a:t>e.g. We cannot see the price of Stock A after a merger and NOT with the merger in exactly the same setting </a:t>
            </a:r>
          </a:p>
          <a:p>
            <a:r>
              <a:rPr lang="en-US" dirty="0"/>
              <a:t>We run into this problem over-and-over again with nearly every single social science question </a:t>
            </a:r>
          </a:p>
          <a:p>
            <a:r>
              <a:rPr lang="en-US" dirty="0"/>
              <a:t>Another issue, we are often studying qualitative metrics and have to make them quantitative</a:t>
            </a:r>
          </a:p>
          <a:p>
            <a:pPr lvl="1"/>
            <a:r>
              <a:rPr lang="en-US" dirty="0"/>
              <a:t>How do we do that?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B64F96-971C-7748-8E4D-8F7D42447B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ARE CASUAL INFERENCES?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B5A9933-3E3B-A140-B660-132E56EDB03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B56A5F-2888-4F4B-9548-3DFBBD9AE331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1B24084-CF25-E845-B253-BAAA88E8F41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3</a:t>
            </a:fld>
            <a:endParaRPr lang="en-US" dirty="0">
              <a:uFillTx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DB39AF-A502-F84D-92FE-D652EF9CE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919" y="2834404"/>
            <a:ext cx="5177480" cy="2447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137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7A4F-2C96-854A-B0CB-F2FD43D16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38AB9-9471-924B-81BC-342DE674A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Descriptive inference: the use of a concrete measure or indicator to describe an abstract concept</a:t>
            </a:r>
          </a:p>
          <a:p>
            <a:r>
              <a:rPr lang="en-US" dirty="0"/>
              <a:t>We use these descriptive statistics to better focus our conversation and processes of creating casual inference</a:t>
            </a:r>
          </a:p>
          <a:p>
            <a:pPr lvl="1"/>
            <a:r>
              <a:rPr lang="en-US" dirty="0"/>
              <a:t>Casual relationship: A casual relationship between independent variable (x) and dependent variable (y) exists if the value of Y changes in a predictable way when the value of X changes, </a:t>
            </a:r>
            <a:r>
              <a:rPr lang="en-US" b="1" dirty="0"/>
              <a:t>but everything else remains the same</a:t>
            </a:r>
            <a:r>
              <a:rPr lang="en-US" dirty="0"/>
              <a:t> </a:t>
            </a:r>
          </a:p>
          <a:p>
            <a:r>
              <a:rPr lang="en-US" dirty="0"/>
              <a:t>There are two different types of data to test a casual relationship: </a:t>
            </a:r>
          </a:p>
          <a:p>
            <a:pPr lvl="1"/>
            <a:r>
              <a:rPr lang="en-US" dirty="0"/>
              <a:t>Time Series: this is when there are several observations of the same dependent variable over time </a:t>
            </a:r>
          </a:p>
          <a:p>
            <a:pPr lvl="1"/>
            <a:r>
              <a:rPr lang="en-US" dirty="0"/>
              <a:t>Cross-Sectional: when there is only one observation per independent variables (not repeated values)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AAB3A6-A57B-E24C-A213-5A8994561B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SLIGHT CHANGE FROM THE DEFINTION THAT WE PREVIOUSLY HAVE SEEN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EBC166C-6C94-1746-BCB9-96498D38C79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B56A5F-2888-4F4B-9548-3DFBBD9AE331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651E43-D95A-2546-ADF0-E764C856B3A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4</a:t>
            </a:fld>
            <a:endParaRPr lang="en-US" dirty="0">
              <a:uFillTx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BAEC34-630D-124E-81EA-3BDE40D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919" y="1680634"/>
            <a:ext cx="4946070" cy="29459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FC495C-774E-A649-88BE-A63791B01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235" y="4744992"/>
            <a:ext cx="4333701" cy="223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67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515DE-5166-3A4B-90D9-08B19D49F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Criteria for Causality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B59A7-8E63-3D47-A295-590E067D8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four main rules for causality: </a:t>
            </a:r>
          </a:p>
          <a:p>
            <a:pPr lvl="1"/>
            <a:r>
              <a:rPr lang="en-US" dirty="0"/>
              <a:t>Correlation</a:t>
            </a:r>
          </a:p>
          <a:p>
            <a:pPr lvl="1"/>
            <a:r>
              <a:rPr lang="en-US" dirty="0"/>
              <a:t>Casual Mechanism </a:t>
            </a:r>
          </a:p>
          <a:p>
            <a:pPr lvl="1"/>
            <a:r>
              <a:rPr lang="en-US" dirty="0"/>
              <a:t>Time Order</a:t>
            </a:r>
          </a:p>
          <a:p>
            <a:pPr lvl="1"/>
            <a:r>
              <a:rPr lang="en-US" dirty="0"/>
              <a:t>No Confounders</a:t>
            </a:r>
          </a:p>
          <a:p>
            <a:r>
              <a:rPr lang="en-US" dirty="0"/>
              <a:t>There are additional requirements for causality if the data is time series, but we will not go into these</a:t>
            </a:r>
          </a:p>
          <a:p>
            <a:r>
              <a:rPr lang="en-US" dirty="0"/>
              <a:t>The “no confounders” rule is by far the hardest requirement to meet </a:t>
            </a:r>
          </a:p>
          <a:p>
            <a:pPr lvl="1"/>
            <a:r>
              <a:rPr lang="en-US" dirty="0"/>
              <a:t>We will not be holding the same academic standard as journals but it is important</a:t>
            </a:r>
          </a:p>
          <a:p>
            <a:pPr lvl="1"/>
            <a:r>
              <a:rPr lang="en-US" dirty="0"/>
              <a:t>In our research we just want to create a reasonable understanding that there could be causality in our research </a:t>
            </a:r>
          </a:p>
          <a:p>
            <a:pPr lvl="1"/>
            <a:r>
              <a:rPr lang="en-US" dirty="0"/>
              <a:t>At least strong correlation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7D97BB-4474-2948-AD3B-2CAFA86DBF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VERY OFTEN IT IS NOT POSSIBLE TO MEET THESE REQUIRMENTS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FFAF3E9-0939-BF42-A3C0-9B45EB9FB0D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B56A5F-2888-4F4B-9548-3DFBBD9AE331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321BD7-076E-0E4A-8E9D-34FF079090B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5</a:t>
            </a:fld>
            <a:endParaRPr lang="en-US" dirty="0">
              <a:uFillTx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FDE79E-2CB5-4C43-A37C-3F491A8394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77" r="8388"/>
          <a:stretch/>
        </p:blipFill>
        <p:spPr>
          <a:xfrm>
            <a:off x="4738255" y="2375794"/>
            <a:ext cx="5320145" cy="359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32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B4B82-4D32-0F45-813D-90E33C472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for Confounders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D050D-08C7-0B4A-B542-D24C226B0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89709"/>
            <a:ext cx="4423719" cy="525141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know that ”no confounders” is the hardest criteria to meet, there are two ways to reduce confounders:</a:t>
            </a:r>
          </a:p>
          <a:p>
            <a:pPr lvl="1"/>
            <a:r>
              <a:rPr lang="en-US" dirty="0"/>
              <a:t>Controlling Z variable</a:t>
            </a:r>
          </a:p>
          <a:p>
            <a:pPr lvl="1"/>
            <a:r>
              <a:rPr lang="en-US" dirty="0"/>
              <a:t>Simple Random Assignment </a:t>
            </a:r>
          </a:p>
          <a:p>
            <a:r>
              <a:rPr lang="en-US" dirty="0"/>
              <a:t>We can call a confounder variable Z which has a correlation with both X and Y </a:t>
            </a:r>
          </a:p>
          <a:p>
            <a:pPr lvl="1"/>
            <a:r>
              <a:rPr lang="en-US" dirty="0"/>
              <a:t>e.g. Increase in ice sales causes an increase in the amount of heat stroke. What is Z? </a:t>
            </a:r>
          </a:p>
          <a:p>
            <a:r>
              <a:rPr lang="en-US" dirty="0"/>
              <a:t>Controlling for Z</a:t>
            </a:r>
          </a:p>
          <a:p>
            <a:pPr lvl="1"/>
            <a:r>
              <a:rPr lang="en-US" dirty="0"/>
              <a:t>If we have a potential confounder we can “match” this means that you are going to create two groups that are balanced by the potential Z</a:t>
            </a:r>
          </a:p>
          <a:p>
            <a:pPr lvl="2"/>
            <a:r>
              <a:rPr lang="en-US" dirty="0"/>
              <a:t>We have to collect the Z variable </a:t>
            </a:r>
          </a:p>
          <a:p>
            <a:pPr lvl="2"/>
            <a:r>
              <a:rPr lang="en-US" dirty="0"/>
              <a:t>Will not be able to get them all</a:t>
            </a:r>
          </a:p>
          <a:p>
            <a:r>
              <a:rPr lang="en-US" dirty="0"/>
              <a:t>SRS</a:t>
            </a:r>
          </a:p>
          <a:p>
            <a:pPr lvl="1"/>
            <a:r>
              <a:rPr lang="en-US" dirty="0"/>
              <a:t>We have already discussed this but random assignment is the BEST way to remove confounders</a:t>
            </a:r>
          </a:p>
          <a:p>
            <a:pPr lvl="1"/>
            <a:r>
              <a:rPr lang="en-US" dirty="0"/>
              <a:t>We expect the groups to be balanced on average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FB48F-85AE-554E-A9B6-8A3BD7B1D7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CAN WE BEST MEET THE FOURTH CRITERIA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E5B6C3E-17B6-2E43-B220-79CC5B10236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B56A5F-2888-4F4B-9548-3DFBBD9AE331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A2A1D1C-2963-9449-8BBB-3837C116E0E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6</a:t>
            </a:fld>
            <a:endParaRPr lang="en-US" dirty="0">
              <a:uFillTx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AAED10-5CEA-9844-A6E6-59F6F52BB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756"/>
          <a:stretch/>
        </p:blipFill>
        <p:spPr>
          <a:xfrm>
            <a:off x="4743968" y="2656497"/>
            <a:ext cx="5309929" cy="280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72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54FB8-BE31-144C-B0B8-3A28E1A3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of Quantitative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F72BD-CE49-2848-BF99-F3AFE9CC7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be quantitative in our approach (in our name) with qualitative factors</a:t>
            </a:r>
          </a:p>
          <a:p>
            <a:r>
              <a:rPr lang="en-US" dirty="0"/>
              <a:t>Methods for thinking of these ideas: </a:t>
            </a:r>
          </a:p>
          <a:p>
            <a:pPr lvl="1"/>
            <a:r>
              <a:rPr lang="en-US" dirty="0"/>
              <a:t>Main Point </a:t>
            </a:r>
          </a:p>
          <a:p>
            <a:pPr lvl="1"/>
            <a:r>
              <a:rPr lang="en-US" dirty="0"/>
              <a:t>Central Tendencies </a:t>
            </a:r>
          </a:p>
          <a:p>
            <a:pPr lvl="1"/>
            <a:r>
              <a:rPr lang="en-US" dirty="0"/>
              <a:t>Variables</a:t>
            </a:r>
          </a:p>
          <a:p>
            <a:pPr lvl="1"/>
            <a:r>
              <a:rPr lang="en-US" dirty="0"/>
              <a:t>Measures</a:t>
            </a:r>
          </a:p>
          <a:p>
            <a:pPr lvl="1"/>
            <a:r>
              <a:rPr lang="en-US" dirty="0"/>
              <a:t>Observations </a:t>
            </a:r>
          </a:p>
          <a:p>
            <a:r>
              <a:rPr lang="en-US" dirty="0"/>
              <a:t>We can use this general framework to quantitatively test traditional qualitative ideas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F5B0D4-A50F-3E4F-89C1-14299FFFA9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CAN WE MAKE QUALITATIVE FACTORS QUANTITATIVE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9AAF3C6-7638-2344-930A-DF8ACC4566D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B56A5F-2888-4F4B-9548-3DFBBD9AE331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A5ACF9E-2960-6F4C-8B6F-3800256B78B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7</a:t>
            </a:fld>
            <a:endParaRPr lang="en-US" dirty="0">
              <a:uFillTx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B4EC6-6942-7C45-B93C-329F2B811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90" y="2966616"/>
            <a:ext cx="4627417" cy="260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024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2A7B6-41B6-6C49-888E-CD06E58A9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 Inferences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3C495-6026-134C-A2D8-1E8DB3733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86691"/>
            <a:ext cx="4423719" cy="5320691"/>
          </a:xfrm>
        </p:spPr>
        <p:txBody>
          <a:bodyPr>
            <a:normAutofit/>
          </a:bodyPr>
          <a:lstStyle/>
          <a:p>
            <a:r>
              <a:rPr lang="en-US" dirty="0"/>
              <a:t>Main Point: clearly define what the qualitative factor is that you want to study </a:t>
            </a:r>
          </a:p>
          <a:p>
            <a:pPr lvl="1"/>
            <a:r>
              <a:rPr lang="en-US" dirty="0"/>
              <a:t>Economic Development increases levels of democracy</a:t>
            </a:r>
          </a:p>
          <a:p>
            <a:r>
              <a:rPr lang="en-US" dirty="0"/>
              <a:t>Central Tendencies: need to define what are the central aspects of the qualitative factor we are testing</a:t>
            </a:r>
          </a:p>
          <a:p>
            <a:pPr lvl="1"/>
            <a:r>
              <a:rPr lang="en-US" dirty="0"/>
              <a:t>Fair (non-biased) elections, elections free of fraud, and multiparty ballots</a:t>
            </a:r>
          </a:p>
          <a:p>
            <a:pPr lvl="1"/>
            <a:r>
              <a:rPr lang="en-US" dirty="0"/>
              <a:t>These are the factors that we consider central the the definition of democracy</a:t>
            </a:r>
          </a:p>
          <a:p>
            <a:r>
              <a:rPr lang="en-US" dirty="0"/>
              <a:t>Variables: these are the data sources/streams you are going to use for each central measure</a:t>
            </a:r>
          </a:p>
          <a:p>
            <a:pPr lvl="1"/>
            <a:r>
              <a:rPr lang="en-US" dirty="0"/>
              <a:t>For multiparty ballots it would be a binary variables (yes/no)</a:t>
            </a:r>
          </a:p>
          <a:p>
            <a:pPr lvl="1"/>
            <a:r>
              <a:rPr lang="en-US" dirty="0"/>
              <a:t>For fair elections you could use Human Rights Watch’s Democracy Index</a:t>
            </a:r>
          </a:p>
          <a:p>
            <a:r>
              <a:rPr lang="en-US" dirty="0"/>
              <a:t>These steps generally will point you in the direction that you need to go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5F823-F036-7449-AF6C-BE1DED6A87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FIRST STEPS IN DRAWING CASUAL INFERENCES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4084B9C-3137-A34E-876F-A14A1646DAD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B56A5F-2888-4F4B-9548-3DFBBD9AE331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47E0E18-5EB9-104E-BD07-CE45D26CE51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8</a:t>
            </a:fld>
            <a:endParaRPr lang="en-US" dirty="0">
              <a:uFillTx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C528E3-DAEB-874B-B157-7FCEE1EC9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896" y="2798618"/>
            <a:ext cx="4926412" cy="276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081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468E9-1C8A-544C-9CEC-E33BF9AFF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Drawing Inferences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34E3-A051-B347-AAF1-8203E6570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now have a set of variables that represent the central tendencies that we are measuring</a:t>
            </a:r>
          </a:p>
          <a:p>
            <a:r>
              <a:rPr lang="en-US" dirty="0"/>
              <a:t>The measures should full incorporate each central tendency or at least proxy extremely well </a:t>
            </a:r>
          </a:p>
          <a:p>
            <a:r>
              <a:rPr lang="en-US" dirty="0"/>
              <a:t>After the variables we need measures: </a:t>
            </a:r>
          </a:p>
          <a:p>
            <a:pPr lvl="1"/>
            <a:r>
              <a:rPr lang="en-US" dirty="0"/>
              <a:t>These are represented as the range of values that the measure can take on </a:t>
            </a:r>
          </a:p>
          <a:p>
            <a:pPr lvl="1"/>
            <a:r>
              <a:rPr lang="en-US" dirty="0"/>
              <a:t>Binary, continuous, discrete, categorical?</a:t>
            </a:r>
          </a:p>
          <a:p>
            <a:r>
              <a:rPr lang="en-US" dirty="0"/>
              <a:t>Each measure then will have a score/value attached to it that represents each observation</a:t>
            </a:r>
          </a:p>
          <a:p>
            <a:r>
              <a:rPr lang="en-US" dirty="0"/>
              <a:t>If we are using time series analysis then there will be multiple scores for the same dependent variable whereas cross-sectional will be a different for each DV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D32111-7258-5F41-B831-4A9CC0AE9B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FINAL STEPS IN DRAWING INFERENCES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374E9F0-5EC5-204E-9D93-0ADA10359FE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B56A5F-2888-4F4B-9548-3DFBBD9AE331}" type="datetime4">
              <a:rPr lang="en-US" smtClean="0">
                <a:uFillTx/>
              </a:rPr>
              <a:t>November 3, 2021</a:t>
            </a:fld>
            <a:endParaRPr lang="en-US" dirty="0">
              <a:uFillTx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5A95F8D-05B9-6A4B-A067-E2C3FE8212D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2331785-045B-4B11-B148-1077469B9C9F}" type="slidenum">
              <a:rPr lang="en-US" smtClean="0">
                <a:uFillTx/>
              </a:rPr>
              <a:pPr/>
              <a:t>9</a:t>
            </a:fld>
            <a:endParaRPr lang="en-US" dirty="0">
              <a:uFillTx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F4F5F7-CE90-CE44-AB98-135DFA676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90" y="2966616"/>
            <a:ext cx="4627417" cy="260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381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QMI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5787"/>
      </a:accent1>
      <a:accent2>
        <a:srgbClr val="153261"/>
      </a:accent2>
      <a:accent3>
        <a:srgbClr val="5086DE"/>
      </a:accent3>
      <a:accent4>
        <a:srgbClr val="6D8DC1"/>
      </a:accent4>
      <a:accent5>
        <a:srgbClr val="DE2226"/>
      </a:accent5>
      <a:accent6>
        <a:srgbClr val="C90303"/>
      </a:accent6>
      <a:hlink>
        <a:srgbClr val="5086DE"/>
      </a:hlink>
      <a:folHlink>
        <a:srgbClr val="6D8DC1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2554</TotalTime>
  <Words>861</Words>
  <Application>Microsoft Macintosh PowerPoint</Application>
  <PresentationFormat>Custom</PresentationFormat>
  <Paragraphs>101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Segoe UI Light</vt:lpstr>
      <vt:lpstr>Wingdings</vt:lpstr>
      <vt:lpstr>Wingdings 3</vt:lpstr>
      <vt:lpstr>Office Theme</vt:lpstr>
      <vt:lpstr>General Meeting #12</vt:lpstr>
      <vt:lpstr>Casual Inferences</vt:lpstr>
      <vt:lpstr>Casual Inferences</vt:lpstr>
      <vt:lpstr>Descriptive Statistics</vt:lpstr>
      <vt:lpstr>Criteria for Causality</vt:lpstr>
      <vt:lpstr>Controlling for Confounders</vt:lpstr>
      <vt:lpstr>Thinking of Quantitative Methods</vt:lpstr>
      <vt:lpstr>Draw Inferences</vt:lpstr>
      <vt:lpstr>Drawing Inferences</vt:lpstr>
      <vt:lpstr>Data Visualization</vt:lpstr>
    </vt:vector>
  </TitlesOfParts>
  <Company>Evercore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Cheng, Catherine</dc:creator>
  <cp:lastModifiedBy>Alexander Nelson</cp:lastModifiedBy>
  <cp:revision>86</cp:revision>
  <dcterms:created xsi:type="dcterms:W3CDTF">2019-07-31T14:17:10Z</dcterms:created>
  <dcterms:modified xsi:type="dcterms:W3CDTF">2021-11-03T17:54:42Z</dcterms:modified>
</cp:coreProperties>
</file>

<file path=docProps/thumbnail.jpeg>
</file>